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9" r:id="rId3"/>
    <p:sldId id="268" r:id="rId4"/>
    <p:sldId id="280" r:id="rId5"/>
    <p:sldId id="267" r:id="rId6"/>
    <p:sldId id="266" r:id="rId7"/>
    <p:sldId id="282" r:id="rId8"/>
    <p:sldId id="273" r:id="rId9"/>
    <p:sldId id="279" r:id="rId10"/>
    <p:sldId id="271" r:id="rId11"/>
    <p:sldId id="275" r:id="rId12"/>
    <p:sldId id="274" r:id="rId13"/>
    <p:sldId id="276" r:id="rId14"/>
    <p:sldId id="277" r:id="rId15"/>
    <p:sldId id="27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81" autoAdjust="0"/>
    <p:restoredTop sz="94660"/>
  </p:normalViewPr>
  <p:slideViewPr>
    <p:cSldViewPr snapToGrid="0">
      <p:cViewPr varScale="1">
        <p:scale>
          <a:sx n="82" d="100"/>
          <a:sy n="82" d="100"/>
        </p:scale>
        <p:origin x="2492" y="2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1988D3-D71F-4DCF-A9D1-39D9B9C128A9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9D207-BEBA-46D7-8B24-6CC530FE322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66177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9D207-BEBA-46D7-8B24-6CC530FE3221}" type="slidenum">
              <a:rPr lang="en-NZ" smtClean="0"/>
              <a:t>8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11567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9D207-BEBA-46D7-8B24-6CC530FE3221}" type="slidenum">
              <a:rPr lang="en-NZ" smtClean="0"/>
              <a:t>9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33109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9D207-BEBA-46D7-8B24-6CC530FE3221}" type="slidenum">
              <a:rPr lang="en-NZ" smtClean="0"/>
              <a:t>11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34364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9D207-BEBA-46D7-8B24-6CC530FE3221}" type="slidenum">
              <a:rPr lang="en-NZ" smtClean="0"/>
              <a:t>12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36029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9D207-BEBA-46D7-8B24-6CC530FE3221}" type="slidenum">
              <a:rPr lang="en-NZ" smtClean="0"/>
              <a:t>13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50212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9D207-BEBA-46D7-8B24-6CC530FE3221}" type="slidenum">
              <a:rPr lang="en-NZ" smtClean="0"/>
              <a:t>14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515388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9D207-BEBA-46D7-8B24-6CC530FE3221}" type="slidenum">
              <a:rPr lang="en-NZ" smtClean="0"/>
              <a:t>15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1111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EA651-B6CD-B3A1-9ECF-F679DBCD9C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53D7E1-D8C9-9C17-6E9B-6A7B72C6FB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AD956-D23E-AA5A-77F3-39934241E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AB131-3E6D-07E6-898D-2AB4EA65C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AACF3-0C72-2487-7DD6-E1C621428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90269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F7032-D1AF-5F2E-1902-3BE635378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2ED695-589B-BF5A-8C18-044BBC3A05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8DEEA-1832-F2B8-FCE3-326FF7A7B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3ACFE-FA3E-DC74-AE2B-6BFF412D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5CFFF-4DF5-5C70-6829-A4A13319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4018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2E042B-23A2-8212-4BC8-02B510A90E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ECDE70-1DE8-8543-F200-2E3E68028C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CBE31-6D01-22E2-7C77-219C0EAE0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6C6BF-EAFF-C035-66EE-A4CE70EAF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38037-AADD-7E7A-771B-BBDE36F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43246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73382-EBE8-BF7A-30F2-D36C7EE6A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C9C40-8241-BEE2-DA33-AAADC4E29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8EF24-EAFF-ABEB-9AEA-DF7A7CDE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9A0F0-E8AF-7B00-68F8-49CA8A5FE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35B7A-D44E-8BE9-41BE-38DC979F0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28036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87538-6896-7E41-7F2A-21DC98930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CC4089-AAE5-69ED-7872-F5716F650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22E4A-32CA-924B-B21A-420A38B5E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D0CA-E9EA-B84D-A5E1-28128E985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4A5DD-3C9A-9D8C-410D-09C24F84B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63446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237D7-C72E-6695-456E-E1BA626F0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64BBB-FE9B-0C5A-B6B3-25BC2A1746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D7F269-8EAF-B2E6-EA3C-CCD694FAA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553BFC-353F-C3AF-F1C3-B74C88F15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944A5-FCE7-C5D0-4635-C918E57AF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56B632-AE0F-677C-1837-E91E4667B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59595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8E863-E74C-ED8B-4450-1A98A9102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B3155-F9EF-565B-8CA0-1D72D4CCE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0E2C3-233D-BAE2-795B-DF1EBFB4E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F5073-4DDD-D342-059E-F149972D73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2D6CC0-11F3-BADC-0C6E-68F64A35EF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767279-9EBC-4E98-FABC-0714A3805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2ADF85-99B5-448D-29AD-86A5A1750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EF908F-16DF-D2FC-0608-300A8E00D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9965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6FD2A-5A8B-CEBE-BAD0-0859EC18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27225D-099D-2E04-7A3F-79A239D8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5E3946-1714-1619-7953-CFF94FDB7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1F5DE5-B332-96CB-6E63-404DEE32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70283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16F0A2-7F11-0225-2823-050E60D97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F705E5-4885-7ABB-6C84-4E1AA1E16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9CBBC-230F-CA3F-ACFA-EE2C95462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87195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A6DBD-3D9D-58DC-CE1E-7A19F76A4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FE85B-CA12-B16B-A080-D004B0370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73387F-5B8D-EF0D-5986-8427605741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4428A-0231-D512-17CC-8E0AB14B0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F34D9-42AC-DE78-8BEC-65F900CD5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F98A23-AA03-0A6A-5E5B-78793B1E8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800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F3B5F-1264-803A-F94A-30466C88F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1AAB8C-C108-B775-9F5F-FB2B7ED152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2AC1A5-14E2-0885-6F3A-DC08E762BE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A9DBC-2745-0DFF-7DF6-734FA624B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0CE8F-0C80-4647-498E-27D6B84B1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6015B-D8B6-0394-3A99-AD9122EB6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29785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90EB1E-311D-E176-3541-F15073901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C43AE-4B0B-3B5C-AF26-8A29915C8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2D985-9E93-85A5-2CC1-811F4C1CF7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E4D64-7993-456A-BD20-4A1A92864584}" type="datetimeFigureOut">
              <a:rPr lang="en-NZ" smtClean="0"/>
              <a:t>14/01/2026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89CAD-0DA3-A3A8-DAEB-D838616E7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C676B-FA34-3E48-B214-F33475C94F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FB60E-6779-4F6F-9DCC-FEB97C39C11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49283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data-science/gradient-descent-show-me-the-math-7ba7d1caef09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39"/>
            <a:ext cx="11139854" cy="930447"/>
          </a:xfrm>
        </p:spPr>
        <p:txBody>
          <a:bodyPr>
            <a:normAutofit/>
          </a:bodyPr>
          <a:lstStyle/>
          <a:p>
            <a:r>
              <a:rPr lang="en-NZ" sz="5400">
                <a:solidFill>
                  <a:schemeClr val="bg1"/>
                </a:solidFill>
              </a:rPr>
              <a:t>Intro to Deep Learning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D92A0B7-9BDF-2144-9CBF-33434BB14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681" y="2427541"/>
            <a:ext cx="8643539" cy="39976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AC3052-01F3-1058-B2BA-25A3FDE75AC1}"/>
              </a:ext>
            </a:extLst>
          </p:cNvPr>
          <p:cNvSpPr txBox="1"/>
          <p:nvPr/>
        </p:nvSpPr>
        <p:spPr>
          <a:xfrm>
            <a:off x="9605276" y="5754646"/>
            <a:ext cx="2369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/>
              <a:t>Dr. </a:t>
            </a:r>
            <a:r>
              <a:rPr lang="en-NZ" sz="2400" b="1"/>
              <a:t>Nidhi Gowdra</a:t>
            </a:r>
            <a:endParaRPr lang="en-NZ" sz="2400" b="1" dirty="0"/>
          </a:p>
        </p:txBody>
      </p:sp>
    </p:spTree>
    <p:extLst>
      <p:ext uri="{BB962C8B-B14F-4D97-AF65-F5344CB8AC3E}">
        <p14:creationId xmlns:p14="http://schemas.microsoft.com/office/powerpoint/2010/main" val="3848774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40"/>
            <a:ext cx="11139854" cy="833468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chemeClr val="bg1"/>
                </a:solidFill>
              </a:rPr>
              <a:t>A Single Layer Neural Network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8DE21D-EDF1-5407-67E2-05A81E4FBB79}"/>
              </a:ext>
            </a:extLst>
          </p:cNvPr>
          <p:cNvSpPr txBox="1"/>
          <p:nvPr/>
        </p:nvSpPr>
        <p:spPr>
          <a:xfrm>
            <a:off x="182851" y="2298654"/>
            <a:ext cx="1183981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NZ" sz="2400" dirty="0"/>
          </a:p>
          <a:p>
            <a:r>
              <a:rPr lang="en-NZ" sz="2400" dirty="0"/>
              <a:t>Weights: Used to map the representation between inputs and </a:t>
            </a:r>
          </a:p>
          <a:p>
            <a:r>
              <a:rPr lang="en-NZ" sz="2400" dirty="0"/>
              <a:t>outputs, they are floating numbers that dynamically </a:t>
            </a:r>
          </a:p>
          <a:p>
            <a:r>
              <a:rPr lang="en-NZ" sz="2400" dirty="0"/>
              <a:t>adjust throughout the training process.</a:t>
            </a:r>
          </a:p>
          <a:p>
            <a:endParaRPr lang="en-NZ" sz="2400" dirty="0"/>
          </a:p>
          <a:p>
            <a:r>
              <a:rPr lang="en-NZ" sz="2400" dirty="0"/>
              <a:t>Inputs: Data, images, text, videos etc.</a:t>
            </a:r>
          </a:p>
          <a:p>
            <a:endParaRPr lang="en-NZ" sz="2400" dirty="0"/>
          </a:p>
          <a:p>
            <a:r>
              <a:rPr lang="en-NZ" sz="2400" dirty="0"/>
              <a:t>Activation </a:t>
            </a:r>
            <a:r>
              <a:rPr lang="en-NZ" sz="2400" dirty="0" err="1"/>
              <a:t>Func</a:t>
            </a:r>
            <a:r>
              <a:rPr lang="en-NZ" sz="2400" dirty="0"/>
              <a:t>: Needed to achieve non-linear representations, </a:t>
            </a:r>
          </a:p>
          <a:p>
            <a:r>
              <a:rPr lang="en-NZ" sz="2400" dirty="0"/>
              <a:t>	 i.e. f(x) = max(x, 0)</a:t>
            </a:r>
          </a:p>
          <a:p>
            <a:endParaRPr lang="en-NZ" sz="2400" dirty="0"/>
          </a:p>
          <a:p>
            <a:r>
              <a:rPr lang="en-NZ" sz="2400" dirty="0"/>
              <a:t>Outputs: Probabilities, Numbers or Text.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C402B603-63CF-7976-C3B2-76D1D5E58F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835" y="2372097"/>
            <a:ext cx="3864989" cy="37490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C7B3ED-229D-D0C8-4BA7-0D3981E0EA85}"/>
              </a:ext>
            </a:extLst>
          </p:cNvPr>
          <p:cNvSpPr txBox="1"/>
          <p:nvPr/>
        </p:nvSpPr>
        <p:spPr>
          <a:xfrm>
            <a:off x="8087557" y="6400977"/>
            <a:ext cx="42473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dirty="0"/>
              <a:t>Fig: An illustration of a single Dense layer </a:t>
            </a:r>
          </a:p>
        </p:txBody>
      </p:sp>
    </p:spTree>
    <p:extLst>
      <p:ext uri="{BB962C8B-B14F-4D97-AF65-F5344CB8AC3E}">
        <p14:creationId xmlns:p14="http://schemas.microsoft.com/office/powerpoint/2010/main" val="619747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40"/>
            <a:ext cx="11139854" cy="833468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rgbClr val="FFFFFF"/>
                </a:solidFill>
              </a:rPr>
              <a:t>Deep Neural Networks</a:t>
            </a:r>
            <a:endParaRPr lang="en-NZ" sz="5400" dirty="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6A4C995-7898-7411-59F5-7F7F80045CFA}"/>
              </a:ext>
            </a:extLst>
          </p:cNvPr>
          <p:cNvSpPr txBox="1"/>
          <p:nvPr/>
        </p:nvSpPr>
        <p:spPr>
          <a:xfrm>
            <a:off x="331893" y="3000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Z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E57B9A-A573-8046-C827-41C17454163D}"/>
              </a:ext>
            </a:extLst>
          </p:cNvPr>
          <p:cNvSpPr txBox="1">
            <a:spLocks/>
          </p:cNvSpPr>
          <p:nvPr/>
        </p:nvSpPr>
        <p:spPr>
          <a:xfrm>
            <a:off x="516625" y="2419655"/>
            <a:ext cx="5040660" cy="40098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NZ" b="1" dirty="0"/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F36CBFF8-6A55-1865-D049-768A5BD45E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665" y="2260976"/>
            <a:ext cx="5474335" cy="4420526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BA35D0-F056-2447-C1DB-C2323EE7E2FB}"/>
              </a:ext>
            </a:extLst>
          </p:cNvPr>
          <p:cNvSpPr txBox="1">
            <a:spLocks/>
          </p:cNvSpPr>
          <p:nvPr/>
        </p:nvSpPr>
        <p:spPr>
          <a:xfrm>
            <a:off x="424258" y="2419655"/>
            <a:ext cx="5671742" cy="406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b="1" dirty="0"/>
              <a:t>Why Deep? </a:t>
            </a:r>
          </a:p>
          <a:p>
            <a:endParaRPr lang="en-NZ" b="1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 dirty="0"/>
              <a:t>Deep NNs (DNNs) are called as such because they have multiple hidden layers stacked on one another.</a:t>
            </a:r>
          </a:p>
          <a:p>
            <a:pPr algn="l"/>
            <a:endParaRPr lang="en-NZ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 dirty="0"/>
              <a:t>DNNs can extract richer feature information compared to shallow NNs due to their ability to extract non-linear representations.</a:t>
            </a:r>
          </a:p>
        </p:txBody>
      </p:sp>
    </p:spTree>
    <p:extLst>
      <p:ext uri="{BB962C8B-B14F-4D97-AF65-F5344CB8AC3E}">
        <p14:creationId xmlns:p14="http://schemas.microsoft.com/office/powerpoint/2010/main" val="4166542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40"/>
            <a:ext cx="11139854" cy="833468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rgbClr val="FFFFFF"/>
                </a:solidFill>
              </a:rPr>
              <a:t>How do NNs learn?</a:t>
            </a:r>
            <a:endParaRPr lang="en-NZ" sz="5400" dirty="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6A4C995-7898-7411-59F5-7F7F80045CFA}"/>
              </a:ext>
            </a:extLst>
          </p:cNvPr>
          <p:cNvSpPr txBox="1"/>
          <p:nvPr/>
        </p:nvSpPr>
        <p:spPr>
          <a:xfrm>
            <a:off x="331893" y="3000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Z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90E57B9A-A573-8046-C827-41C17454163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16624" y="2419655"/>
                <a:ext cx="11270827" cy="400981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NZ" sz="2000" dirty="0"/>
                  <a:t>Let’s take a look at DL, using the same inputs/outputs</a:t>
                </a:r>
              </a:p>
              <a:p>
                <a:r>
                  <a:rPr lang="en-NZ" sz="2000" dirty="0"/>
                  <a:t>X = [0, 0.5, 1], W = [-1, -0.5, 0] with </a:t>
                </a:r>
                <a:r>
                  <a:rPr lang="en-NZ" sz="2000" b="1" dirty="0"/>
                  <a:t>Final predicted Output = 1.25, </a:t>
                </a:r>
                <a:r>
                  <a:rPr lang="en-NZ" sz="2000" dirty="0"/>
                  <a:t>but say </a:t>
                </a:r>
                <a:r>
                  <a:rPr lang="en-NZ" sz="2000" b="1" dirty="0"/>
                  <a:t>Actual Output = 1</a:t>
                </a:r>
              </a:p>
              <a:p>
                <a:endParaRPr lang="en-NZ" b="1" dirty="0"/>
              </a:p>
              <a:p>
                <a:r>
                  <a:rPr lang="en-NZ" sz="2000" dirty="0"/>
                  <a:t>Let’s use Mean squared error to compute the error between predicted and actual outputs. i.e.,</a:t>
                </a:r>
              </a:p>
              <a:p>
                <a:r>
                  <a:rPr lang="en-NZ" dirty="0"/>
                  <a:t>MSE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NZ" b="1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NZ" b="1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NZ" b="1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grow m:val="on"/>
                        <m:ctrlPr>
                          <a:rPr lang="en-NZ" b="1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NZ" b="1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NZ" b="1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NZ" b="1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NZ" b="1" i="1" dirty="0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NZ" b="1" i="1" dirty="0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NZ" b="1" i="1" dirty="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NZ" b="1" i="1" dirty="0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NZ" b="1" i="1" dirty="0" smtClean="0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NZ" b="1" i="1" dirty="0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</m:d>
                          </m:e>
                          <m:sup>
                            <m:r>
                              <a:rPr lang="en-NZ" b="1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NZ" b="1" dirty="0"/>
                  <a:t> </a:t>
                </a:r>
                <a:r>
                  <a:rPr lang="en-NZ" dirty="0"/>
                  <a:t>= (1 – 1.25)**2 </a:t>
                </a:r>
                <a:r>
                  <a:rPr lang="en-NZ" b="1" dirty="0"/>
                  <a:t>= 0.0625</a:t>
                </a:r>
              </a:p>
              <a:p>
                <a:r>
                  <a:rPr lang="en-NZ" sz="2000" dirty="0"/>
                  <a:t>If there are multiple inputs and outputs the MSE would be the mean across all inputs</a:t>
                </a:r>
                <a:r>
                  <a:rPr lang="en-NZ" dirty="0"/>
                  <a:t>.</a:t>
                </a:r>
              </a:p>
              <a:p>
                <a:endParaRPr lang="en-NZ" dirty="0"/>
              </a:p>
              <a:p>
                <a:r>
                  <a:rPr lang="en-NZ" sz="1800" dirty="0"/>
                  <a:t>Weight updates: </a:t>
                </a:r>
                <a:r>
                  <a:rPr lang="en-NZ" sz="1800" dirty="0">
                    <a:hlinkClick r:id="rId3"/>
                  </a:rPr>
                  <a:t>https://medium.com/data-science/gradient-descent-show-me-the-math-7ba7d1caef09</a:t>
                </a:r>
                <a:endParaRPr lang="en-NZ" sz="1800" dirty="0"/>
              </a:p>
              <a:p>
                <a:r>
                  <a:rPr lang="en-NZ" sz="2000" dirty="0"/>
                  <a:t>Visual GD application: https://github.com/lilipads/gradient_descent_viz</a:t>
                </a:r>
              </a:p>
              <a:p>
                <a:endParaRPr lang="en-NZ" dirty="0"/>
              </a:p>
              <a:p>
                <a:endParaRPr lang="en-NZ" b="1" dirty="0"/>
              </a:p>
              <a:p>
                <a:endParaRPr lang="en-NZ" b="1" dirty="0"/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90E57B9A-A573-8046-C827-41C1745416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624" y="2419655"/>
                <a:ext cx="11270827" cy="4009813"/>
              </a:xfrm>
              <a:prstGeom prst="rect">
                <a:avLst/>
              </a:prstGeom>
              <a:blipFill>
                <a:blip r:embed="rId4"/>
                <a:stretch>
                  <a:fillRect t="-1672" b="-152"/>
                </a:stretch>
              </a:blipFill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6318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40"/>
            <a:ext cx="11139854" cy="833468"/>
          </a:xfrm>
        </p:spPr>
        <p:txBody>
          <a:bodyPr>
            <a:normAutofit/>
          </a:bodyPr>
          <a:lstStyle/>
          <a:p>
            <a:r>
              <a:rPr lang="en-NZ" sz="4800" dirty="0">
                <a:solidFill>
                  <a:schemeClr val="bg1"/>
                </a:solidFill>
              </a:rPr>
              <a:t>Can Deep Learning solve every problem?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6A4C995-7898-7411-59F5-7F7F80045CFA}"/>
              </a:ext>
            </a:extLst>
          </p:cNvPr>
          <p:cNvSpPr txBox="1"/>
          <p:nvPr/>
        </p:nvSpPr>
        <p:spPr>
          <a:xfrm>
            <a:off x="331893" y="3000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Z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E57B9A-A573-8046-C827-41C17454163D}"/>
              </a:ext>
            </a:extLst>
          </p:cNvPr>
          <p:cNvSpPr txBox="1">
            <a:spLocks/>
          </p:cNvSpPr>
          <p:nvPr/>
        </p:nvSpPr>
        <p:spPr>
          <a:xfrm>
            <a:off x="458998" y="2419655"/>
            <a:ext cx="11270827" cy="40098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sz="6000" u="sng" dirty="0"/>
              <a:t>Poll</a:t>
            </a:r>
          </a:p>
          <a:p>
            <a:br>
              <a:rPr lang="en-NZ" sz="4400" dirty="0"/>
            </a:br>
            <a:r>
              <a:rPr lang="en-NZ" sz="4400" dirty="0"/>
              <a:t>Please complete the zoom poll on your screen. </a:t>
            </a:r>
          </a:p>
          <a:p>
            <a:endParaRPr lang="en-NZ" sz="4400" dirty="0"/>
          </a:p>
          <a:p>
            <a:r>
              <a:rPr lang="en-NZ" sz="4400" dirty="0"/>
              <a:t>Let’s discuss the answers after!</a:t>
            </a:r>
          </a:p>
          <a:p>
            <a:endParaRPr lang="en-NZ" dirty="0"/>
          </a:p>
          <a:p>
            <a:endParaRPr lang="en-NZ" b="1" dirty="0"/>
          </a:p>
          <a:p>
            <a:endParaRPr lang="en-NZ" b="1" dirty="0"/>
          </a:p>
        </p:txBody>
      </p:sp>
    </p:spTree>
    <p:extLst>
      <p:ext uri="{BB962C8B-B14F-4D97-AF65-F5344CB8AC3E}">
        <p14:creationId xmlns:p14="http://schemas.microsoft.com/office/powerpoint/2010/main" val="2128512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40"/>
            <a:ext cx="11139854" cy="833468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chemeClr val="bg1"/>
                </a:solidFill>
              </a:rPr>
              <a:t>Software/Libraries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6A4C995-7898-7411-59F5-7F7F80045CFA}"/>
              </a:ext>
            </a:extLst>
          </p:cNvPr>
          <p:cNvSpPr txBox="1"/>
          <p:nvPr/>
        </p:nvSpPr>
        <p:spPr>
          <a:xfrm>
            <a:off x="331893" y="3000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Z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E57B9A-A573-8046-C827-41C17454163D}"/>
              </a:ext>
            </a:extLst>
          </p:cNvPr>
          <p:cNvSpPr txBox="1">
            <a:spLocks/>
          </p:cNvSpPr>
          <p:nvPr/>
        </p:nvSpPr>
        <p:spPr>
          <a:xfrm>
            <a:off x="516624" y="2419655"/>
            <a:ext cx="11270827" cy="40098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u="sng" dirty="0"/>
              <a:t>Commonly Used Deep Learning Libraries:</a:t>
            </a:r>
          </a:p>
          <a:p>
            <a:pPr algn="l"/>
            <a:endParaRPr lang="en-U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err="1"/>
              <a:t>Tensorflow</a:t>
            </a:r>
            <a:r>
              <a:rPr lang="en-US" sz="2400" dirty="0"/>
              <a:t>/</a:t>
            </a:r>
            <a:r>
              <a:rPr lang="en-US" sz="2400" dirty="0" err="1"/>
              <a:t>Keras</a:t>
            </a:r>
            <a:r>
              <a:rPr lang="en-US" sz="2400" dirty="0"/>
              <a:t> from Google Research.</a:t>
            </a:r>
          </a:p>
          <a:p>
            <a:pPr algn="l"/>
            <a:endParaRPr lang="en-US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err="1"/>
              <a:t>PyTorch</a:t>
            </a:r>
            <a:r>
              <a:rPr lang="en-US" sz="2400" dirty="0"/>
              <a:t> from Facebook/Meta AI Research.</a:t>
            </a:r>
          </a:p>
          <a:p>
            <a:pPr algn="l"/>
            <a:endParaRPr lang="en-US" sz="2400" dirty="0"/>
          </a:p>
          <a:p>
            <a:pPr algn="l"/>
            <a:r>
              <a:rPr lang="en-US" sz="2400" b="1" dirty="0"/>
              <a:t>We will be using </a:t>
            </a:r>
            <a:r>
              <a:rPr lang="en-US" sz="2400" dirty="0" err="1"/>
              <a:t>Tensorflow</a:t>
            </a:r>
            <a:r>
              <a:rPr lang="en-US" sz="2400" b="1" dirty="0"/>
              <a:t>/</a:t>
            </a:r>
            <a:r>
              <a:rPr lang="en-US" sz="2400" b="1" dirty="0" err="1"/>
              <a:t>Keras</a:t>
            </a:r>
            <a:r>
              <a:rPr lang="en-US" sz="2400" b="1" dirty="0"/>
              <a:t>.</a:t>
            </a:r>
          </a:p>
          <a:p>
            <a:pPr algn="l"/>
            <a:endParaRPr lang="en-NZ" b="1" dirty="0"/>
          </a:p>
        </p:txBody>
      </p:sp>
    </p:spTree>
    <p:extLst>
      <p:ext uri="{BB962C8B-B14F-4D97-AF65-F5344CB8AC3E}">
        <p14:creationId xmlns:p14="http://schemas.microsoft.com/office/powerpoint/2010/main" val="1159127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40"/>
            <a:ext cx="11139854" cy="833468"/>
          </a:xfrm>
        </p:spPr>
        <p:txBody>
          <a:bodyPr>
            <a:normAutofit/>
          </a:bodyPr>
          <a:lstStyle/>
          <a:p>
            <a:r>
              <a:rPr lang="en-NZ" sz="4000" dirty="0">
                <a:solidFill>
                  <a:schemeClr val="bg1"/>
                </a:solidFill>
              </a:rPr>
              <a:t>Applying Deep Learning (Let’s code…)</a:t>
            </a:r>
            <a:endParaRPr lang="en-NZ" sz="5400" dirty="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6A4C995-7898-7411-59F5-7F7F80045CFA}"/>
              </a:ext>
            </a:extLst>
          </p:cNvPr>
          <p:cNvSpPr txBox="1"/>
          <p:nvPr/>
        </p:nvSpPr>
        <p:spPr>
          <a:xfrm>
            <a:off x="331893" y="3000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Z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E57B9A-A573-8046-C827-41C17454163D}"/>
              </a:ext>
            </a:extLst>
          </p:cNvPr>
          <p:cNvSpPr txBox="1">
            <a:spLocks/>
          </p:cNvSpPr>
          <p:nvPr/>
        </p:nvSpPr>
        <p:spPr>
          <a:xfrm>
            <a:off x="516624" y="2419655"/>
            <a:ext cx="11270827" cy="40098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NZ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17A46-CE94-D004-1150-6BA16F40D6A6}"/>
              </a:ext>
            </a:extLst>
          </p:cNvPr>
          <p:cNvSpPr txBox="1">
            <a:spLocks/>
          </p:cNvSpPr>
          <p:nvPr/>
        </p:nvSpPr>
        <p:spPr>
          <a:xfrm>
            <a:off x="836612" y="2419654"/>
            <a:ext cx="10515600" cy="40697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/>
              <a:t>Formulate/Outline </a:t>
            </a:r>
            <a:r>
              <a:rPr lang="en-NZ" dirty="0"/>
              <a:t>the problem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 dirty="0"/>
              <a:t>Identify inputs and outputs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 dirty="0"/>
              <a:t>Prepare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Choose a loss function and optimizer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 dirty="0"/>
              <a:t>Train the model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 dirty="0"/>
              <a:t>Perform a Prediction/Classification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 dirty="0"/>
              <a:t>Measure Performance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 dirty="0"/>
              <a:t>Tune Hyperparameters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NZ" dirty="0"/>
              <a:t>Share/Deploy Model</a:t>
            </a:r>
          </a:p>
        </p:txBody>
      </p:sp>
    </p:spTree>
    <p:extLst>
      <p:ext uri="{BB962C8B-B14F-4D97-AF65-F5344CB8AC3E}">
        <p14:creationId xmlns:p14="http://schemas.microsoft.com/office/powerpoint/2010/main" val="3733820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39"/>
            <a:ext cx="11139854" cy="930447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E307A5E-5414-A005-DC92-E96200300B42}"/>
              </a:ext>
            </a:extLst>
          </p:cNvPr>
          <p:cNvSpPr txBox="1"/>
          <p:nvPr/>
        </p:nvSpPr>
        <p:spPr>
          <a:xfrm>
            <a:off x="717973" y="2580640"/>
            <a:ext cx="4563365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u="sng" dirty="0"/>
              <a:t>Day 1</a:t>
            </a:r>
          </a:p>
          <a:p>
            <a:endParaRPr lang="en-NZ" sz="2400" dirty="0"/>
          </a:p>
          <a:p>
            <a:pPr marL="342900" indent="-342900">
              <a:buAutoNum type="arabicPeriod"/>
            </a:pPr>
            <a:r>
              <a:rPr lang="en-NZ" sz="2400" dirty="0"/>
              <a:t>Introduction</a:t>
            </a:r>
          </a:p>
          <a:p>
            <a:pPr marL="342900" indent="-342900">
              <a:buAutoNum type="arabicPeriod"/>
            </a:pPr>
            <a:r>
              <a:rPr lang="en-NZ" sz="2400" dirty="0"/>
              <a:t>Break (10 Min)</a:t>
            </a:r>
          </a:p>
          <a:p>
            <a:pPr marL="342900" indent="-342900">
              <a:buAutoNum type="arabicPeriod"/>
            </a:pPr>
            <a:r>
              <a:rPr lang="en-NZ" sz="2400" dirty="0"/>
              <a:t>Classification (Penguins Dataset)</a:t>
            </a:r>
          </a:p>
          <a:p>
            <a:pPr marL="342900" indent="-342900">
              <a:buAutoNum type="arabicPeriod"/>
            </a:pPr>
            <a:r>
              <a:rPr lang="en-NZ" sz="2400"/>
              <a:t>Break (15 </a:t>
            </a:r>
            <a:r>
              <a:rPr lang="en-NZ" sz="2400" dirty="0"/>
              <a:t>Min)</a:t>
            </a:r>
          </a:p>
          <a:p>
            <a:pPr marL="342900" indent="-342900">
              <a:buAutoNum type="arabicPeriod"/>
            </a:pPr>
            <a:r>
              <a:rPr lang="en-NZ" sz="2400" dirty="0"/>
              <a:t>Prediction (Weather Dataset)</a:t>
            </a:r>
          </a:p>
          <a:p>
            <a:pPr marL="342900" indent="-342900">
              <a:buAutoNum type="arabicPeriod"/>
            </a:pPr>
            <a:r>
              <a:rPr lang="en-NZ" sz="2400" dirty="0"/>
              <a:t>Q&amp;A </a:t>
            </a:r>
          </a:p>
          <a:p>
            <a:pPr marL="342900" indent="-342900">
              <a:buAutoNum type="arabicPeriod"/>
            </a:pPr>
            <a:endParaRPr lang="en-NZ" dirty="0"/>
          </a:p>
          <a:p>
            <a:pPr marL="342900" indent="-342900">
              <a:buAutoNum type="arabicPeriod"/>
            </a:pPr>
            <a:endParaRPr lang="en-N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97150F-802F-54DC-1B77-F9A766C3533A}"/>
              </a:ext>
            </a:extLst>
          </p:cNvPr>
          <p:cNvSpPr txBox="1"/>
          <p:nvPr/>
        </p:nvSpPr>
        <p:spPr>
          <a:xfrm>
            <a:off x="6736079" y="2580640"/>
            <a:ext cx="457170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u="sng" dirty="0"/>
              <a:t>Day 2</a:t>
            </a:r>
          </a:p>
          <a:p>
            <a:endParaRPr lang="en-NZ" sz="2400" dirty="0"/>
          </a:p>
          <a:p>
            <a:pPr marL="342900" indent="-342900">
              <a:buAutoNum type="arabicPeriod"/>
            </a:pPr>
            <a:r>
              <a:rPr lang="en-NZ" sz="2400" dirty="0"/>
              <a:t>Q&amp;A</a:t>
            </a:r>
          </a:p>
          <a:p>
            <a:pPr marL="342900" indent="-342900">
              <a:buAutoNum type="arabicPeriod"/>
            </a:pPr>
            <a:r>
              <a:rPr lang="en-NZ" sz="2400" dirty="0"/>
              <a:t>Prediction Continued (Tune HPs)</a:t>
            </a:r>
          </a:p>
          <a:p>
            <a:pPr marL="342900" indent="-342900">
              <a:buAutoNum type="arabicPeriod"/>
            </a:pPr>
            <a:r>
              <a:rPr lang="en-NZ" sz="2400" dirty="0"/>
              <a:t>Break (15 Min)</a:t>
            </a:r>
          </a:p>
          <a:p>
            <a:pPr marL="342900" indent="-342900">
              <a:buAutoNum type="arabicPeriod"/>
            </a:pPr>
            <a:r>
              <a:rPr lang="en-NZ" sz="2400" dirty="0"/>
              <a:t>Classification using CNNs</a:t>
            </a:r>
          </a:p>
          <a:p>
            <a:pPr marL="342900" indent="-342900">
              <a:buAutoNum type="arabicPeriod"/>
            </a:pPr>
            <a:r>
              <a:rPr lang="en-NZ" sz="2400" dirty="0"/>
              <a:t>Break (15 Min)</a:t>
            </a:r>
          </a:p>
          <a:p>
            <a:pPr marL="342900" indent="-342900">
              <a:buAutoNum type="arabicPeriod"/>
            </a:pPr>
            <a:r>
              <a:rPr lang="en-NZ" sz="2400" dirty="0"/>
              <a:t>Tune CNN HPs </a:t>
            </a:r>
          </a:p>
          <a:p>
            <a:pPr marL="342900" indent="-342900">
              <a:buAutoNum type="arabicPeriod"/>
            </a:pPr>
            <a:r>
              <a:rPr lang="en-NZ" sz="2400" dirty="0"/>
              <a:t>Closing</a:t>
            </a:r>
          </a:p>
          <a:p>
            <a:pPr marL="342900" indent="-342900">
              <a:buAutoNum type="arabicPeriod"/>
            </a:pPr>
            <a:endParaRPr lang="en-NZ" dirty="0"/>
          </a:p>
          <a:p>
            <a:pPr marL="342900" indent="-342900">
              <a:buAutoNum type="arabicPeriod"/>
            </a:pP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44459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39"/>
            <a:ext cx="11139854" cy="930447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chemeClr val="bg1"/>
                </a:solidFill>
              </a:rPr>
              <a:t>Who are we?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4A3832-D57A-6BEB-3457-3809D1F5846C}"/>
              </a:ext>
            </a:extLst>
          </p:cNvPr>
          <p:cNvSpPr txBox="1"/>
          <p:nvPr/>
        </p:nvSpPr>
        <p:spPr>
          <a:xfrm>
            <a:off x="281958" y="2298654"/>
            <a:ext cx="9650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3200" b="1" dirty="0"/>
              <a:t>Nidhi Gowdra (Ph.D. in Deep Learning)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C54BED-5D00-4F37-1784-5A521552D657}"/>
              </a:ext>
            </a:extLst>
          </p:cNvPr>
          <p:cNvSpPr txBox="1"/>
          <p:nvPr/>
        </p:nvSpPr>
        <p:spPr>
          <a:xfrm>
            <a:off x="281958" y="2883429"/>
            <a:ext cx="118235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400" dirty="0">
                <a:solidFill>
                  <a:schemeClr val="tx2"/>
                </a:solidFill>
              </a:rPr>
              <a:t>eResearch solutions specialist at CeR.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400" dirty="0">
                <a:solidFill>
                  <a:schemeClr val="tx2"/>
                </a:solidFill>
              </a:rPr>
              <a:t>Nvidia University Ambassador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400" dirty="0">
                <a:solidFill>
                  <a:schemeClr val="tx2"/>
                </a:solidFill>
              </a:rPr>
              <a:t>Nvidia Certified Instructor (Deep Learning Institute) for Deep Learning.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400" dirty="0">
                <a:solidFill>
                  <a:schemeClr val="tx2"/>
                </a:solidFill>
              </a:rPr>
              <a:t>8+ years of experience in AI/ML/DL.</a:t>
            </a:r>
          </a:p>
        </p:txBody>
      </p:sp>
      <p:pic>
        <p:nvPicPr>
          <p:cNvPr id="9" name="Picture 8" descr="A group of white squares with black text&#10;&#10;AI-generated content may be incorrect.">
            <a:extLst>
              <a:ext uri="{FF2B5EF4-FFF2-40B4-BE49-F238E27FC236}">
                <a16:creationId xmlns:a16="http://schemas.microsoft.com/office/drawing/2014/main" id="{F4A991F4-E559-2A21-0EB2-9B0A73CA9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277" y="4236953"/>
            <a:ext cx="6874216" cy="2497652"/>
          </a:xfrm>
          <a:prstGeom prst="rect">
            <a:avLst/>
          </a:prstGeom>
        </p:spPr>
      </p:pic>
      <p:pic>
        <p:nvPicPr>
          <p:cNvPr id="13" name="Picture 12" descr="A close-up of a certificate&#10;&#10;AI-generated content may be incorrect.">
            <a:extLst>
              <a:ext uri="{FF2B5EF4-FFF2-40B4-BE49-F238E27FC236}">
                <a16:creationId xmlns:a16="http://schemas.microsoft.com/office/drawing/2014/main" id="{E0A15321-A00F-2F88-9894-E847793D8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73" y="4482445"/>
            <a:ext cx="4198327" cy="2231011"/>
          </a:xfrm>
          <a:prstGeom prst="rect">
            <a:avLst/>
          </a:prstGeom>
        </p:spPr>
      </p:pic>
      <p:pic>
        <p:nvPicPr>
          <p:cNvPr id="17" name="Picture 16" descr="A person standing on a boat&#10;&#10;AI-generated content may be incorrect.">
            <a:extLst>
              <a:ext uri="{FF2B5EF4-FFF2-40B4-BE49-F238E27FC236}">
                <a16:creationId xmlns:a16="http://schemas.microsoft.com/office/drawing/2014/main" id="{BEDB561A-4FC1-34EC-BE3F-1982A39284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2756" y="2420310"/>
            <a:ext cx="1752762" cy="171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53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589D3F-3E0F-7C7E-8C49-001BF329C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7DF6DB1-6E20-53F1-DA2F-C5131591E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A1D4D61-F884-6D8B-3298-41C379113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5E9355-3CE6-4632-A9B8-E92CB9E7B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39"/>
            <a:ext cx="11139854" cy="930447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chemeClr val="bg1"/>
                </a:solidFill>
              </a:rPr>
              <a:t>Applications of Deep Learning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F2C9367-B1AA-93B0-58AB-DCCC286F2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FE17AF0-EF23-9705-C258-69090C0452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B64EB33-FFD9-28D7-1306-BD1E80E562A7}"/>
              </a:ext>
            </a:extLst>
          </p:cNvPr>
          <p:cNvSpPr txBox="1"/>
          <p:nvPr/>
        </p:nvSpPr>
        <p:spPr>
          <a:xfrm>
            <a:off x="281958" y="2298654"/>
            <a:ext cx="9650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3200" b="1" dirty="0"/>
              <a:t>Large-Language Models (LLMs)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71D32F-A1B9-629B-D679-77BA426A4C9E}"/>
              </a:ext>
            </a:extLst>
          </p:cNvPr>
          <p:cNvSpPr txBox="1"/>
          <p:nvPr/>
        </p:nvSpPr>
        <p:spPr>
          <a:xfrm>
            <a:off x="281958" y="2883429"/>
            <a:ext cx="118235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400" dirty="0">
                <a:solidFill>
                  <a:schemeClr val="tx2"/>
                </a:solidFill>
              </a:rPr>
              <a:t>Most of you might have already heard about ChatGPT, Gemini etc.?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400" dirty="0">
                <a:solidFill>
                  <a:schemeClr val="tx2"/>
                </a:solidFill>
              </a:rPr>
              <a:t>An example below, of a local Retrieval Augmented Generation (RAG) model – Mistral7B.</a:t>
            </a:r>
          </a:p>
          <a:p>
            <a:endParaRPr lang="en-NZ" sz="2400" dirty="0">
              <a:solidFill>
                <a:schemeClr val="tx2"/>
              </a:solidFill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3A376AE-B37A-EDF2-A2ED-29C3ADB46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24" y="3757310"/>
            <a:ext cx="10808255" cy="296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43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39"/>
            <a:ext cx="11139854" cy="930447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chemeClr val="bg1"/>
                </a:solidFill>
              </a:rPr>
              <a:t>Applications of Deep Learning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4A3832-D57A-6BEB-3457-3809D1F5846C}"/>
              </a:ext>
            </a:extLst>
          </p:cNvPr>
          <p:cNvSpPr txBox="1"/>
          <p:nvPr/>
        </p:nvSpPr>
        <p:spPr>
          <a:xfrm>
            <a:off x="214585" y="2358228"/>
            <a:ext cx="9650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3200" b="1" dirty="0"/>
              <a:t>Classification and Segmentation of Bio-Medical Images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C54BED-5D00-4F37-1784-5A521552D657}"/>
              </a:ext>
            </a:extLst>
          </p:cNvPr>
          <p:cNvSpPr txBox="1"/>
          <p:nvPr/>
        </p:nvSpPr>
        <p:spPr>
          <a:xfrm>
            <a:off x="214585" y="3169323"/>
            <a:ext cx="79787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400" dirty="0">
                <a:solidFill>
                  <a:schemeClr val="tx2"/>
                </a:solidFill>
              </a:rPr>
              <a:t>Sometimes it’s necessary to identify more than just how many cells there are in an image.</a:t>
            </a:r>
          </a:p>
          <a:p>
            <a:endParaRPr lang="en-NZ" sz="2400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400" dirty="0">
                <a:solidFill>
                  <a:schemeClr val="tx2"/>
                </a:solidFill>
              </a:rPr>
              <a:t>Segmentation using DNNs can help visualize and identify the segmented cells including regions of interest.</a:t>
            </a:r>
          </a:p>
          <a:p>
            <a:endParaRPr lang="en-NZ" sz="2400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400" dirty="0">
                <a:solidFill>
                  <a:schemeClr val="tx2"/>
                </a:solidFill>
              </a:rPr>
              <a:t>Imagine having to manually segment all these images! (~1,000,000+)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EEF021-1354-27D8-6922-C82BB5ED1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3987" y="2993338"/>
            <a:ext cx="3703427" cy="359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81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39"/>
            <a:ext cx="11139854" cy="930447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chemeClr val="bg1"/>
                </a:solidFill>
              </a:rPr>
              <a:t>Applications of Deep Learning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4A3832-D57A-6BEB-3457-3809D1F5846C}"/>
              </a:ext>
            </a:extLst>
          </p:cNvPr>
          <p:cNvSpPr txBox="1"/>
          <p:nvPr/>
        </p:nvSpPr>
        <p:spPr>
          <a:xfrm>
            <a:off x="214585" y="2351301"/>
            <a:ext cx="9650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3200" b="1" dirty="0"/>
              <a:t>Human pose/gait movement identification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C54BED-5D00-4F37-1784-5A521552D657}"/>
              </a:ext>
            </a:extLst>
          </p:cNvPr>
          <p:cNvSpPr txBox="1"/>
          <p:nvPr/>
        </p:nvSpPr>
        <p:spPr>
          <a:xfrm>
            <a:off x="214585" y="2908889"/>
            <a:ext cx="79787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2400" dirty="0"/>
              <a:t>Traditional approaches using statistics/ML can’t compare to DL approaches such as </a:t>
            </a:r>
            <a:r>
              <a:rPr lang="en-NZ" sz="2400" dirty="0" err="1"/>
              <a:t>PoseNet</a:t>
            </a:r>
            <a:r>
              <a:rPr lang="en-NZ" sz="2400" dirty="0"/>
              <a:t>/3DPoseNet/</a:t>
            </a:r>
            <a:r>
              <a:rPr lang="en-NZ" sz="2400" dirty="0" err="1"/>
              <a:t>BodyPoseNet</a:t>
            </a:r>
            <a:r>
              <a:rPr lang="en-NZ" sz="2400" dirty="0"/>
              <a:t> etc.</a:t>
            </a:r>
          </a:p>
          <a:p>
            <a:endParaRPr lang="en-NZ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2400" dirty="0"/>
              <a:t>Applications for this tech includes game motion capture, Sport science, robotic/humanoid movement.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Z" sz="2400" dirty="0"/>
          </a:p>
          <a:p>
            <a:endParaRPr lang="en-NZ" sz="2400" dirty="0"/>
          </a:p>
        </p:txBody>
      </p:sp>
      <p:pic>
        <p:nvPicPr>
          <p:cNvPr id="5" name="Picture 4" descr="A group of people standing in a room with lines and dots&#10;&#10;Description automatically generated">
            <a:extLst>
              <a:ext uri="{FF2B5EF4-FFF2-40B4-BE49-F238E27FC236}">
                <a16:creationId xmlns:a16="http://schemas.microsoft.com/office/drawing/2014/main" id="{27954552-84ED-9D58-BD7C-1E1410EE8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636" y="2563283"/>
            <a:ext cx="4024906" cy="27172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C10F7D-3BF0-1C9D-C675-B8874AB25DF9}"/>
              </a:ext>
            </a:extLst>
          </p:cNvPr>
          <p:cNvSpPr txBox="1"/>
          <p:nvPr/>
        </p:nvSpPr>
        <p:spPr>
          <a:xfrm>
            <a:off x="325583" y="5590313"/>
            <a:ext cx="116518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400" b="1" dirty="0"/>
              <a:t>Many more applications where DL is superior, conversely others where it is not. </a:t>
            </a:r>
          </a:p>
          <a:p>
            <a:r>
              <a:rPr lang="en-NZ" sz="2400" b="1" dirty="0"/>
              <a:t>Choose your tools accordingly, if all you have is a hammer every problem is a nail.</a:t>
            </a:r>
          </a:p>
          <a:p>
            <a:endParaRPr lang="en-NZ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316361-3CFC-AEB3-A040-5BF350217559}"/>
              </a:ext>
            </a:extLst>
          </p:cNvPr>
          <p:cNvSpPr txBox="1"/>
          <p:nvPr/>
        </p:nvSpPr>
        <p:spPr>
          <a:xfrm>
            <a:off x="325583" y="6489404"/>
            <a:ext cx="7825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Fig 1. https://catalog.ngc.nvidia.com/orgs/nvidia/teams/tao/models/bodyposenet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A74550-983B-1B29-82A5-A25D878EEF0C}"/>
              </a:ext>
            </a:extLst>
          </p:cNvPr>
          <p:cNvSpPr txBox="1"/>
          <p:nvPr/>
        </p:nvSpPr>
        <p:spPr>
          <a:xfrm>
            <a:off x="8035636" y="5280567"/>
            <a:ext cx="3455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Fig 1: Nvidia demo of </a:t>
            </a:r>
            <a:r>
              <a:rPr lang="en-NZ" dirty="0" err="1"/>
              <a:t>bodyposenet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07405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44CF0E-6DF4-4FD5-0626-271867771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712665E-F0D4-CE4A-5FBF-D3DB56366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18EF6AD-D550-5DF5-38EC-DB7225E7EF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912E54-98B2-BBB1-8030-A1DBDE18D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39"/>
            <a:ext cx="11139854" cy="930447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chemeClr val="bg1"/>
                </a:solidFill>
              </a:rPr>
              <a:t>Applications of Deep Learning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1CBE39-970D-0682-D98D-CA0EA682F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D4F74EE-AD8E-C12D-A362-23157BE38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EDFCFE5-10CE-D0FD-5B53-63BA5B84CFF5}"/>
              </a:ext>
            </a:extLst>
          </p:cNvPr>
          <p:cNvSpPr txBox="1"/>
          <p:nvPr/>
        </p:nvSpPr>
        <p:spPr>
          <a:xfrm>
            <a:off x="214585" y="2351301"/>
            <a:ext cx="9650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3200" b="1" dirty="0"/>
              <a:t>Many more…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55D7F-9DCC-DA3A-ACDC-05CB36858751}"/>
              </a:ext>
            </a:extLst>
          </p:cNvPr>
          <p:cNvSpPr txBox="1"/>
          <p:nvPr/>
        </p:nvSpPr>
        <p:spPr>
          <a:xfrm>
            <a:off x="214585" y="2908889"/>
            <a:ext cx="7978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2400" dirty="0"/>
          </a:p>
          <a:p>
            <a:endParaRPr lang="en-NZ" sz="2400" dirty="0"/>
          </a:p>
        </p:txBody>
      </p:sp>
      <p:pic>
        <p:nvPicPr>
          <p:cNvPr id="20" name="Picture 19" descr="A machine with a green screen&#10;&#10;AI-generated content may be incorrect.">
            <a:extLst>
              <a:ext uri="{FF2B5EF4-FFF2-40B4-BE49-F238E27FC236}">
                <a16:creationId xmlns:a16="http://schemas.microsoft.com/office/drawing/2014/main" id="{148E529B-1BF4-0B03-6E70-F98731A4D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86" y="2936076"/>
            <a:ext cx="3825486" cy="2550324"/>
          </a:xfrm>
          <a:prstGeom prst="rect">
            <a:avLst/>
          </a:prstGeom>
        </p:spPr>
      </p:pic>
      <p:pic>
        <p:nvPicPr>
          <p:cNvPr id="22" name="Picture 21" descr="A blue and yellow rectangular object&#10;&#10;AI-generated content may be incorrect.">
            <a:extLst>
              <a:ext uri="{FF2B5EF4-FFF2-40B4-BE49-F238E27FC236}">
                <a16:creationId xmlns:a16="http://schemas.microsoft.com/office/drawing/2014/main" id="{BEBE0AF1-A5E6-19B5-D25B-9487F60D5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082" y="2420538"/>
            <a:ext cx="3065862" cy="3065862"/>
          </a:xfrm>
          <a:prstGeom prst="rect">
            <a:avLst/>
          </a:prstGeom>
        </p:spPr>
      </p:pic>
      <p:pic>
        <p:nvPicPr>
          <p:cNvPr id="24" name="Picture 23" descr="A graph showing the price of stock&#10;&#10;AI-generated content may be incorrect.">
            <a:extLst>
              <a:ext uri="{FF2B5EF4-FFF2-40B4-BE49-F238E27FC236}">
                <a16:creationId xmlns:a16="http://schemas.microsoft.com/office/drawing/2014/main" id="{233F3C26-D448-B70E-C7D1-942F0B706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244" y="2648440"/>
            <a:ext cx="4546321" cy="312559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E0345FC-4EBB-E469-5EB7-DA2910961A84}"/>
              </a:ext>
            </a:extLst>
          </p:cNvPr>
          <p:cNvSpPr txBox="1"/>
          <p:nvPr/>
        </p:nvSpPr>
        <p:spPr>
          <a:xfrm>
            <a:off x="358835" y="5843933"/>
            <a:ext cx="11471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000" dirty="0"/>
              <a:t>Fig: Archaeology artefact identification and reconstruction, Coastal erosion regression, stock price prediction</a:t>
            </a:r>
          </a:p>
        </p:txBody>
      </p:sp>
    </p:spTree>
    <p:extLst>
      <p:ext uri="{BB962C8B-B14F-4D97-AF65-F5344CB8AC3E}">
        <p14:creationId xmlns:p14="http://schemas.microsoft.com/office/powerpoint/2010/main" val="1261508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40"/>
            <a:ext cx="11139854" cy="833468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rgbClr val="FFFFFF"/>
                </a:solidFill>
              </a:rPr>
              <a:t>Perceptron and its outputs</a:t>
            </a:r>
            <a:endParaRPr lang="en-NZ" sz="5400" dirty="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8DE21D-EDF1-5407-67E2-05A81E4FBB79}"/>
              </a:ext>
            </a:extLst>
          </p:cNvPr>
          <p:cNvSpPr txBox="1"/>
          <p:nvPr/>
        </p:nvSpPr>
        <p:spPr>
          <a:xfrm>
            <a:off x="331893" y="2283507"/>
            <a:ext cx="11839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400" b="1" dirty="0"/>
              <a:t>What is the output of the neuron?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351CF49B-2FDA-3135-8B1A-90CB77B4D9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94" y="2886944"/>
            <a:ext cx="4186133" cy="18418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A4C995-7898-7411-59F5-7F7F80045CFA}"/>
              </a:ext>
            </a:extLst>
          </p:cNvPr>
          <p:cNvSpPr txBox="1"/>
          <p:nvPr/>
        </p:nvSpPr>
        <p:spPr>
          <a:xfrm>
            <a:off x="331893" y="3000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562FFAD-917D-8B18-F9A0-A5057B7EDF2B}"/>
              </a:ext>
            </a:extLst>
          </p:cNvPr>
          <p:cNvSpPr txBox="1">
            <a:spLocks/>
          </p:cNvSpPr>
          <p:nvPr/>
        </p:nvSpPr>
        <p:spPr>
          <a:xfrm>
            <a:off x="424258" y="5059586"/>
            <a:ext cx="4509465" cy="2617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NZ" sz="2000" dirty="0"/>
              <a:t>X = [0, 0.5, 1]; </a:t>
            </a:r>
          </a:p>
          <a:p>
            <a:pPr algn="l"/>
            <a:r>
              <a:rPr lang="en-NZ" sz="2000" dirty="0"/>
              <a:t>W = [-1, 0.5, 0]; </a:t>
            </a:r>
          </a:p>
          <a:p>
            <a:pPr algn="l"/>
            <a:r>
              <a:rPr lang="en-NZ" sz="2000" dirty="0"/>
              <a:t>Bias = 1</a:t>
            </a:r>
          </a:p>
          <a:p>
            <a:pPr algn="l"/>
            <a:endParaRPr lang="en-NZ" dirty="0"/>
          </a:p>
          <a:p>
            <a:pPr algn="l"/>
            <a:endParaRPr lang="en-NZ" sz="2400" dirty="0"/>
          </a:p>
          <a:p>
            <a:pPr algn="l"/>
            <a:endParaRPr lang="en-NZ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FFCBE8-FC8D-30EF-4B6D-BD8C32F12EF9}"/>
              </a:ext>
            </a:extLst>
          </p:cNvPr>
          <p:cNvSpPr txBox="1"/>
          <p:nvPr/>
        </p:nvSpPr>
        <p:spPr>
          <a:xfrm>
            <a:off x="424258" y="6368560"/>
            <a:ext cx="10392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NZ" sz="2000" dirty="0"/>
              <a:t>Activation Function: f(X) = max(X, 0); (This is the </a:t>
            </a:r>
            <a:r>
              <a:rPr lang="en-NZ" sz="2000" b="1" dirty="0"/>
              <a:t>Re</a:t>
            </a:r>
            <a:r>
              <a:rPr lang="en-NZ" sz="2000" dirty="0"/>
              <a:t>ctified </a:t>
            </a:r>
            <a:r>
              <a:rPr lang="en-NZ" sz="2000" b="1" dirty="0"/>
              <a:t>L</a:t>
            </a:r>
            <a:r>
              <a:rPr lang="en-NZ" sz="2000" dirty="0"/>
              <a:t>inear </a:t>
            </a:r>
            <a:r>
              <a:rPr lang="en-NZ" sz="2000" b="1" dirty="0"/>
              <a:t>U</a:t>
            </a:r>
            <a:r>
              <a:rPr lang="en-NZ" sz="2000" dirty="0"/>
              <a:t>nit (</a:t>
            </a:r>
            <a:r>
              <a:rPr lang="en-NZ" sz="2000" dirty="0" err="1"/>
              <a:t>ReLU</a:t>
            </a:r>
            <a:r>
              <a:rPr lang="en-NZ" sz="2000" dirty="0"/>
              <a:t>) activation function)</a:t>
            </a:r>
          </a:p>
        </p:txBody>
      </p:sp>
      <p:pic>
        <p:nvPicPr>
          <p:cNvPr id="11" name="Picture 10" descr="A diagram of a cell body and a diagram of a cell body&#10;&#10;Description automatically generated">
            <a:extLst>
              <a:ext uri="{FF2B5EF4-FFF2-40B4-BE49-F238E27FC236}">
                <a16:creationId xmlns:a16="http://schemas.microsoft.com/office/drawing/2014/main" id="{A7D7BFF9-6FAE-204F-13AB-DE7B8F9BC1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533" y="2303371"/>
            <a:ext cx="4925575" cy="402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76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88FEE-CDC3-1A4F-5E2C-CDFF7B51F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3" y="489440"/>
            <a:ext cx="11139854" cy="833468"/>
          </a:xfrm>
        </p:spPr>
        <p:txBody>
          <a:bodyPr>
            <a:normAutofit/>
          </a:bodyPr>
          <a:lstStyle/>
          <a:p>
            <a:r>
              <a:rPr lang="en-NZ" sz="5400" dirty="0">
                <a:solidFill>
                  <a:srgbClr val="FFFFFF"/>
                </a:solidFill>
              </a:rPr>
              <a:t>Perceptron and its outputs</a:t>
            </a:r>
            <a:endParaRPr lang="en-NZ" sz="5400" dirty="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8DE21D-EDF1-5407-67E2-05A81E4FBB79}"/>
              </a:ext>
            </a:extLst>
          </p:cNvPr>
          <p:cNvSpPr txBox="1"/>
          <p:nvPr/>
        </p:nvSpPr>
        <p:spPr>
          <a:xfrm>
            <a:off x="331893" y="2283507"/>
            <a:ext cx="11839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400" b="1" dirty="0"/>
              <a:t>What is the output of the neuron?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C995-7898-7411-59F5-7F7F80045CFA}"/>
              </a:ext>
            </a:extLst>
          </p:cNvPr>
          <p:cNvSpPr txBox="1"/>
          <p:nvPr/>
        </p:nvSpPr>
        <p:spPr>
          <a:xfrm>
            <a:off x="331893" y="3000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562FFAD-917D-8B18-F9A0-A5057B7EDF2B}"/>
              </a:ext>
            </a:extLst>
          </p:cNvPr>
          <p:cNvSpPr txBox="1">
            <a:spLocks/>
          </p:cNvSpPr>
          <p:nvPr/>
        </p:nvSpPr>
        <p:spPr>
          <a:xfrm>
            <a:off x="526073" y="2827276"/>
            <a:ext cx="4509465" cy="46736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NZ" sz="2000" dirty="0"/>
              <a:t>X = [0, 0.5, 1]; </a:t>
            </a:r>
          </a:p>
          <a:p>
            <a:pPr algn="l"/>
            <a:r>
              <a:rPr lang="en-NZ" sz="2000" dirty="0"/>
              <a:t>W = [-1</a:t>
            </a:r>
            <a:r>
              <a:rPr lang="en-NZ" sz="2000"/>
              <a:t>, 0.5</a:t>
            </a:r>
            <a:r>
              <a:rPr lang="en-NZ" sz="2000" dirty="0"/>
              <a:t>, 0]; </a:t>
            </a:r>
          </a:p>
          <a:p>
            <a:pPr algn="l"/>
            <a:r>
              <a:rPr lang="en-NZ" sz="2000" dirty="0"/>
              <a:t>Bias = 1</a:t>
            </a:r>
          </a:p>
          <a:p>
            <a:pPr algn="l"/>
            <a:endParaRPr lang="en-NZ" sz="2000" dirty="0"/>
          </a:p>
          <a:p>
            <a:pPr algn="l"/>
            <a:r>
              <a:rPr lang="en-NZ" sz="2000" dirty="0"/>
              <a:t>(0*-1) + (0.5*0.5) + (0*1) = 0.25 + bias (1) = 1.25</a:t>
            </a:r>
          </a:p>
          <a:p>
            <a:pPr algn="l"/>
            <a:endParaRPr lang="en-NZ" dirty="0"/>
          </a:p>
          <a:p>
            <a:pPr algn="l"/>
            <a:endParaRPr lang="en-NZ" dirty="0"/>
          </a:p>
          <a:p>
            <a:pPr algn="l"/>
            <a:endParaRPr lang="en-NZ" sz="2400" dirty="0"/>
          </a:p>
          <a:p>
            <a:pPr algn="l"/>
            <a:endParaRPr lang="en-N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7ADE73-FDB2-CCE3-3629-F2E61D268CDD}"/>
              </a:ext>
            </a:extLst>
          </p:cNvPr>
          <p:cNvSpPr txBox="1"/>
          <p:nvPr/>
        </p:nvSpPr>
        <p:spPr>
          <a:xfrm>
            <a:off x="9775633" y="1272414"/>
            <a:ext cx="1786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3600" dirty="0">
                <a:solidFill>
                  <a:schemeClr val="bg1"/>
                </a:solidFill>
                <a:latin typeface="+mj-lt"/>
              </a:rPr>
              <a:t>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FFCBE8-FC8D-30EF-4B6D-BD8C32F12EF9}"/>
              </a:ext>
            </a:extLst>
          </p:cNvPr>
          <p:cNvSpPr txBox="1"/>
          <p:nvPr/>
        </p:nvSpPr>
        <p:spPr>
          <a:xfrm>
            <a:off x="410711" y="5400214"/>
            <a:ext cx="103928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NZ" sz="2000" dirty="0"/>
              <a:t>Activation Function: f(X) = max(X, 0) i.e. max (1.25, 0) </a:t>
            </a:r>
          </a:p>
          <a:p>
            <a:pPr algn="l"/>
            <a:r>
              <a:rPr lang="en-NZ" sz="2000" b="1" dirty="0"/>
              <a:t>Final Output = 1.25</a:t>
            </a:r>
            <a:endParaRPr lang="en-NZ" sz="2000" dirty="0"/>
          </a:p>
        </p:txBody>
      </p:sp>
    </p:spTree>
    <p:extLst>
      <p:ext uri="{BB962C8B-B14F-4D97-AF65-F5344CB8AC3E}">
        <p14:creationId xmlns:p14="http://schemas.microsoft.com/office/powerpoint/2010/main" val="1400746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841</Words>
  <Application>Microsoft Office PowerPoint</Application>
  <PresentationFormat>Widescreen</PresentationFormat>
  <Paragraphs>129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Intro to Deep Learning</vt:lpstr>
      <vt:lpstr>Agenda</vt:lpstr>
      <vt:lpstr>Who are we?</vt:lpstr>
      <vt:lpstr>Applications of Deep Learning</vt:lpstr>
      <vt:lpstr>Applications of Deep Learning</vt:lpstr>
      <vt:lpstr>Applications of Deep Learning</vt:lpstr>
      <vt:lpstr>Applications of Deep Learning</vt:lpstr>
      <vt:lpstr>Perceptron and its outputs</vt:lpstr>
      <vt:lpstr>Perceptron and its outputs</vt:lpstr>
      <vt:lpstr>A Single Layer Neural Network</vt:lpstr>
      <vt:lpstr>Deep Neural Networks</vt:lpstr>
      <vt:lpstr>How do NNs learn?</vt:lpstr>
      <vt:lpstr>Can Deep Learning solve every problem?</vt:lpstr>
      <vt:lpstr>Software/Libraries</vt:lpstr>
      <vt:lpstr>Applying Deep Learning (Let’s code…)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Deep Learning</dc:title>
  <dc:creator>Nidhi Gowdra</dc:creator>
  <cp:lastModifiedBy>Nidhi Gowdra</cp:lastModifiedBy>
  <cp:revision>99</cp:revision>
  <dcterms:created xsi:type="dcterms:W3CDTF">2023-02-22T01:17:47Z</dcterms:created>
  <dcterms:modified xsi:type="dcterms:W3CDTF">2026-01-13T18:38:21Z</dcterms:modified>
</cp:coreProperties>
</file>

<file path=docProps/thumbnail.jpeg>
</file>